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Light-italic.fntdata"/><Relationship Id="rId30" Type="http://schemas.openxmlformats.org/officeDocument/2006/relationships/font" Target="fonts/WorkSans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WorkSans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276995005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5276995005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276995005_2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g35276995005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276995005_2_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" name="Google Shape;218;g35276995005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276995005_2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7" name="Google Shape;227;g35276995005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276995005_2_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g35276995005_2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276995005_2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g35276995005_2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276995005_2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35276995005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276995005_2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g35276995005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276995005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g35276995005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276995005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g35276995005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276995005_2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35276995005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276995005_2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35276995005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276995005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g35276995005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76995005_2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g35276995005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144" y="227288"/>
            <a:ext cx="641839" cy="62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" name="Google Shape;105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bTUGds20tTe4E50Yycfvwkyd9vaiWPFd?usp=drive_link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yVrI17S-qx0DDxeKpBONxdIIWYzHYbZJ/edit?usp=sharing&amp;ouid=110443935644238329087&amp;rtpof=true&amp;sd=true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../Mockaups/Administradorr.bmpr" TargetMode="External"/><Relationship Id="rId4" Type="http://schemas.openxmlformats.org/officeDocument/2006/relationships/hyperlink" Target="http://../Mockaups/empleado.bmpr" TargetMode="External"/><Relationship Id="rId5" Type="http://schemas.openxmlformats.org/officeDocument/2006/relationships/hyperlink" Target="http://../Mockaups/CLIENTE%20FPC%20(1).bmpr" TargetMode="External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Zarpien06/Software-FPC.git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../Mapas%20de%20procesos/Mapa%20de%20procesos.drawio" TargetMode="External"/><Relationship Id="rId4" Type="http://schemas.openxmlformats.org/officeDocument/2006/relationships/hyperlink" Target="https://drive.google.com/drive/folders/1tFK1sRkecL8jTvAW4gBqdZfgF2tchYiy?usp=drive_link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>
            <a:alpha val="30196"/>
          </a:schemeClr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 title="083f6a16-b650-4684-9388-90098896c76d.jfif"/>
          <p:cNvPicPr preferRelativeResize="0"/>
          <p:nvPr/>
        </p:nvPicPr>
        <p:blipFill rotWithShape="1">
          <a:blip r:embed="rId3">
            <a:alphaModFix/>
          </a:blip>
          <a:srcRect b="0" l="12792" r="12792" t="0"/>
          <a:stretch/>
        </p:blipFill>
        <p:spPr>
          <a:xfrm>
            <a:off x="0" y="-254966"/>
            <a:ext cx="9144000" cy="5905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138" name="Google Shape;138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00000" l="-3150" r="3145" t="-100000"/>
          <a:stretch/>
        </p:blipFill>
        <p:spPr>
          <a:xfrm>
            <a:off x="241894" y="-410136"/>
            <a:ext cx="5979133" cy="493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6003011" y="4564232"/>
            <a:ext cx="304111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3875694" y="2348628"/>
            <a:ext cx="2147513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FPC</a:t>
            </a:r>
            <a:endParaRPr b="1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5436" y="1404268"/>
            <a:ext cx="1913129" cy="97512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42163" y="248063"/>
            <a:ext cx="7695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 sz="3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Base de datos DML(SQL)</a:t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8135775" y="4797225"/>
            <a:ext cx="10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-419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342175" y="1133625"/>
            <a:ext cx="4405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000">
                <a:solidFill>
                  <a:srgbClr val="212529"/>
                </a:solidFill>
                <a:latin typeface="Verdana"/>
                <a:ea typeface="Verdana"/>
                <a:cs typeface="Verdana"/>
                <a:sym typeface="Verdana"/>
              </a:rPr>
              <a:t>base de datos a través de sentencias DML (SQL)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150" y="1623475"/>
            <a:ext cx="4353434" cy="32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42163" y="248063"/>
            <a:ext cx="7695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>
                <a:solidFill>
                  <a:schemeClr val="lt1"/>
                </a:solidFill>
              </a:rPr>
              <a:t>Seguridad de la base de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2828925" y="3300413"/>
            <a:ext cx="634365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840067" y="1246044"/>
            <a:ext cx="6629400" cy="4155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7670906" y="4810949"/>
            <a:ext cx="2460150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Diccionario de datos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25" y="1325625"/>
            <a:ext cx="8371550" cy="3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42163" y="248063"/>
            <a:ext cx="7695000" cy="62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 sz="3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Frontend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7530572" y="1105088"/>
            <a:ext cx="1790775" cy="399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0" i="0" lang="es-419" sz="17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Admin 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0" i="0" lang="es-419" sz="17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Empleado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Cliente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7925242" y="2456333"/>
            <a:ext cx="13854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150" y="1180388"/>
            <a:ext cx="4551348" cy="396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42163" y="248063"/>
            <a:ext cx="7695000" cy="62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 sz="3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	Control de versiones</a:t>
            </a:r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2828925" y="3300413"/>
            <a:ext cx="634365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840067" y="1246044"/>
            <a:ext cx="6629400" cy="12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7754302" y="4843441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Control de versiones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 rotWithShape="1">
          <a:blip r:embed="rId4">
            <a:alphaModFix/>
          </a:blip>
          <a:srcRect b="0" l="0" r="21691" t="0"/>
          <a:stretch/>
        </p:blipFill>
        <p:spPr>
          <a:xfrm>
            <a:off x="519825" y="1304450"/>
            <a:ext cx="6949649" cy="33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42177" y="828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Work Sans Medium"/>
              <a:buNone/>
            </a:pPr>
            <a:r>
              <a:rPr lang="es-419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3748594" y="2226417"/>
            <a:ext cx="4354425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Oscar Mauricio Cruz Figueroa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Johan Daniel Miranda Moreno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Ronny Borda Ardila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Maicol Steven Espitia Arenas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mpleados de programadores de dibujos animados trabajando en equipo |  Vector Premium"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2" y="1430393"/>
            <a:ext cx="2632364" cy="270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42163" y="248063"/>
            <a:ext cx="7695000" cy="62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 sz="3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6137025" y="2030027"/>
            <a:ext cx="1065321" cy="4847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-419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9"/>
          <p:cNvCxnSpPr/>
          <p:nvPr/>
        </p:nvCxnSpPr>
        <p:spPr>
          <a:xfrm>
            <a:off x="4515977" y="2878281"/>
            <a:ext cx="54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29"/>
          <p:cNvSpPr txBox="1"/>
          <p:nvPr/>
        </p:nvSpPr>
        <p:spPr>
          <a:xfrm>
            <a:off x="4425585" y="2927539"/>
            <a:ext cx="4488200" cy="2215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FPC, es un software que cuenta con un aplicativo web que dan la función y se encargan de realizar el control de seguimiento de los vehículos ingresados a la empresa para recopilar y mostrar a tiempo real lo que se está realizando al vehículo.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software contará con un aplicativo que va a ser manejado por la empresa en la cual se contará con: Cada puesto de trabajo tendrá un usuario para ingresar, tendrá un guardado de datos del auto al cual se le está realizando mantenimiento.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También contará con una página web la cual manejan los clientes de la empresa, la cual contará con un usuario para cada cliente personalizado, un chat e imágenes en vivo sobre el avance de su automóvil, métodos de pago en línea, realizar la cotización para el mantenimiento del vehículo.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419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419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guimiento vehicular: 5 formas de aprovecharlo | Claro"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4" y="1744998"/>
            <a:ext cx="4044249" cy="279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712541" y="454438"/>
            <a:ext cx="4160882" cy="80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000"/>
              <a:buFont typeface="Work Sans Light"/>
              <a:buNone/>
            </a:pPr>
            <a:r>
              <a:rPr b="0" i="0" lang="es-419" sz="20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30"/>
          <p:cNvCxnSpPr>
            <a:stCxn id="162" idx="1"/>
          </p:cNvCxnSpPr>
          <p:nvPr/>
        </p:nvCxnSpPr>
        <p:spPr>
          <a:xfrm flipH="1" rot="10800000">
            <a:off x="712540" y="820824"/>
            <a:ext cx="3781800" cy="36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30"/>
          <p:cNvSpPr txBox="1"/>
          <p:nvPr/>
        </p:nvSpPr>
        <p:spPr>
          <a:xfrm>
            <a:off x="809853" y="1960232"/>
            <a:ext cx="3587175" cy="180047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integral de registro y seguimiento de los vehículos en los talleres mecánicos, teniendo como beneficio principal, ordenar los procesos administrativos de entrada, salida, orden en la realización de los procesos que se le realiza a cada automóvil, perfeccionando así la administración general en la empresa.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ómo establecer metas y objetivos claros en el trabajo"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711" y="1454241"/>
            <a:ext cx="3427052" cy="242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712541" y="454438"/>
            <a:ext cx="4160882" cy="80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000"/>
              <a:buFont typeface="Work Sans Light"/>
              <a:buNone/>
            </a:pPr>
            <a:r>
              <a:rPr b="0" i="0" lang="es-419" sz="20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p31"/>
          <p:cNvCxnSpPr>
            <a:stCxn id="170" idx="1"/>
          </p:cNvCxnSpPr>
          <p:nvPr/>
        </p:nvCxnSpPr>
        <p:spPr>
          <a:xfrm flipH="1" rot="10800000">
            <a:off x="712540" y="820824"/>
            <a:ext cx="3781800" cy="36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31"/>
          <p:cNvSpPr txBox="1"/>
          <p:nvPr/>
        </p:nvSpPr>
        <p:spPr>
          <a:xfrm>
            <a:off x="461410" y="1386971"/>
            <a:ext cx="4160925" cy="39881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Desarrollar un sistema de registro digital que permita ingresar y almacenar información detallada sobre cada vehículo que ingresa al taller, incluyendo datos del propietario, descripción de los servicios requeridos y estado actual del vehículo.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Implementar un mecanismo de verificación automatizada para garantizar la exactitud de la información ingresada en el sistema, minimizando así posibles errores y malentendidos durante el proceso.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Diseñar una interfaz de usuario intuitiva y fácil de usar tanto para los clientes como para los empleados, que facilite la navegación y el acceso a la información relevante sobre el estado y progreso de los servicios solicitados.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339" y="1181641"/>
            <a:ext cx="4160925" cy="32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712541" y="454438"/>
            <a:ext cx="4160882" cy="80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000"/>
              <a:buFont typeface="Work Sans Light"/>
              <a:buNone/>
            </a:pPr>
            <a:r>
              <a:rPr b="0" i="0" lang="es-419" sz="20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32"/>
          <p:cNvCxnSpPr>
            <a:stCxn id="178" idx="1"/>
          </p:cNvCxnSpPr>
          <p:nvPr/>
        </p:nvCxnSpPr>
        <p:spPr>
          <a:xfrm flipH="1" rot="10800000">
            <a:off x="712540" y="820824"/>
            <a:ext cx="3781800" cy="36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32"/>
          <p:cNvSpPr txBox="1"/>
          <p:nvPr/>
        </p:nvSpPr>
        <p:spPr>
          <a:xfrm>
            <a:off x="522978" y="936699"/>
            <a:ext cx="4160925" cy="39881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Integrar funcionalidades de seguimiento en tiempo real que permitan a los clientes monitorear el progreso de los trabajos realizados en sus vehículos a través de una plataforma en línea accesible desde dispositivos móviles y computadoras.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Desarrollar un aplicativo para el personal del taller que les permita acceder a la información del sistema, actualizar el estado de los vehículos y comunicarse de manera efectiva con los clientes para informar sobre cualquier novedad o cambio en el proceso de servicio.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Establecer protocolos de seguridad y protección de datos para garantizar la confidencialidad y privacidad de la información de los clientes y la integridad del sistema en su conjunto.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Capacitar al personal en el uso adecuado del software y la plataforma, brindando soporte técnico continuo y recursos de aprendizaje para asegurar una adopción exitosa y efectiva de la tecnología.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339" y="1181641"/>
            <a:ext cx="4160925" cy="32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712541" y="454438"/>
            <a:ext cx="4160882" cy="80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000"/>
              <a:buFont typeface="Work Sans Light"/>
              <a:buNone/>
            </a:pPr>
            <a:r>
              <a:rPr b="0" i="0" lang="es-419" sz="20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33"/>
          <p:cNvCxnSpPr>
            <a:stCxn id="186" idx="1"/>
          </p:cNvCxnSpPr>
          <p:nvPr/>
        </p:nvCxnSpPr>
        <p:spPr>
          <a:xfrm flipH="1" rot="10800000">
            <a:off x="712540" y="820824"/>
            <a:ext cx="3781800" cy="36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33"/>
          <p:cNvSpPr txBox="1"/>
          <p:nvPr/>
        </p:nvSpPr>
        <p:spPr>
          <a:xfrm>
            <a:off x="609182" y="1028482"/>
            <a:ext cx="3781800" cy="355864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general, los talleres de vehículos han estado operando sus procesos utilizando métodos manuales y básicos para gestionar los procesos de los vehículos de sus clientes. Sin embargo, este enfoque ha demostrado ser propenso a deficiencias y desorganización. A medida que las empresas han crecido y aumentado su volumen de trabajo, la gestión manual de los procesos ha resultado cada vez ineficiente y propensa a errores generando efectos como la coordinación entre los diferentes procesos, además de eso la comunicación con los clientes. Como resultado las empresas de talleres se enfrentan a desafíos significativos en términos de eficiencia operativa, capacidad para mantenerse al día con la competencia en el mercado de la pintura automotriz, así como la satisfacción del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ntearte objetivos específicos para alcanzar tus metas" id="189" name="Google Shape;189;p33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confundido pensando en la solución del problema | Vector Premium" id="190" name="Google Shape;1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018" y="1407511"/>
            <a:ext cx="4160882" cy="277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712541" y="454438"/>
            <a:ext cx="4160882" cy="80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000"/>
              <a:buFont typeface="Work Sans Light"/>
              <a:buNone/>
            </a:pPr>
            <a:r>
              <a:rPr b="0" i="0" lang="es-419" sz="20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34"/>
          <p:cNvCxnSpPr>
            <a:stCxn id="195" idx="1"/>
          </p:cNvCxnSpPr>
          <p:nvPr/>
        </p:nvCxnSpPr>
        <p:spPr>
          <a:xfrm flipH="1" rot="10800000">
            <a:off x="712540" y="820824"/>
            <a:ext cx="3781800" cy="36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34"/>
          <p:cNvSpPr txBox="1"/>
          <p:nvPr/>
        </p:nvSpPr>
        <p:spPr>
          <a:xfrm>
            <a:off x="574128" y="564355"/>
            <a:ext cx="3781800" cy="515138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419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abordar de manera integral la situación de los talleres de vehículos, se llevará a cabo un análisis exhaustivo que abarca todos los aspectos relevantes. Estos incluirán una evaluación detallada de las necesidades en términos de tiempo y espacio, así como una revisión minuciosa de las obligaciones existentes y las recomendaciones pertinentes. Se establecerán temas específicos que requieren desarrollo, abordando áreas clave de mejora y oportunidades de optimización en los procesos operativos. Además, se definirá claramente la metodología que se utilizará para llevar a cabo este análisis, asegurando un enfoque estructurado y efectivo para abordar las necesidades identificadas. Al centrarse en los desafíos únicos enfrentados por la empresa, este enfoque integral permitirá identificar soluciones específicas y estratégicas que impulsen la eficiencia, la calidad y la satisfacción del cliente en todos los procesos de la empresa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419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ntearte objetivos específicos para alcanzar tus metas" id="198" name="Google Shape;198;p34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confundido pensando en la solución del problema | Vector Premium" id="199" name="Google Shape;1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018" y="1407511"/>
            <a:ext cx="4160882" cy="277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42163" y="248063"/>
            <a:ext cx="7695000" cy="62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Medium"/>
              <a:buNone/>
            </a:pPr>
            <a:r>
              <a:rPr lang="es-419">
                <a:solidFill>
                  <a:schemeClr val="lt1"/>
                </a:solidFill>
              </a:rPr>
              <a:t>Base de datos DDL (SQL)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5">
            <a:hlinkClick r:id="rId3"/>
          </p:cNvPr>
          <p:cNvSpPr txBox="1"/>
          <p:nvPr/>
        </p:nvSpPr>
        <p:spPr>
          <a:xfrm>
            <a:off x="7688250" y="4549163"/>
            <a:ext cx="145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ver formato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522650" y="1241025"/>
            <a:ext cx="4049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100">
                <a:solidFill>
                  <a:srgbClr val="212529"/>
                </a:solidFill>
                <a:latin typeface="Verdana"/>
                <a:ea typeface="Verdana"/>
                <a:cs typeface="Verdana"/>
                <a:sym typeface="Verdana"/>
              </a:rPr>
              <a:t> Base de datos usando sentencias DDL (SQL)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775" y="1587225"/>
            <a:ext cx="4209140" cy="325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